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5"/>
  </p:sldMasterIdLst>
  <p:notesMasterIdLst>
    <p:notesMasterId r:id="rId16"/>
  </p:notesMasterIdLst>
  <p:sldIdLst>
    <p:sldId id="278" r:id="rId6"/>
    <p:sldId id="256" r:id="rId7"/>
    <p:sldId id="257" r:id="rId8"/>
    <p:sldId id="260" r:id="rId9"/>
    <p:sldId id="261" r:id="rId10"/>
    <p:sldId id="262" r:id="rId11"/>
    <p:sldId id="263" r:id="rId12"/>
    <p:sldId id="281" r:id="rId13"/>
    <p:sldId id="280" r:id="rId14"/>
    <p:sldId id="279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242465-1BDF-4534-B238-6BBC61649AAB}" v="14" dt="2026-01-22T12:52:24.023"/>
    <p1510:client id="{D3DB2595-92FE-4BA9-929C-E7CEBDF6C2E2}" v="150" dt="2026-01-22T13:36:36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048DB-88FB-4548-9909-40004E95886A}" type="datetimeFigureOut">
              <a:rPr lang="nl-NL" smtClean="0"/>
              <a:t>10-2-2026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54E0E-231C-4A49-B263-D125F8314F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254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00296-20C8-FC88-2DC3-CF719190B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C0675B-092F-6EE5-6F15-0EC560FE25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C04E24-46B8-77F8-6398-65F30064E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3FEDF3-96CF-C70E-322F-E7CE478F45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854E0E-231C-4A49-B263-D125F8314FE3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0047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Docent: </a:t>
            </a:r>
          </a:p>
          <a:p>
            <a:pPr marL="171450" indent="-171450">
              <a:buFontTx/>
              <a:buChar char="-"/>
            </a:pPr>
            <a:r>
              <a:rPr lang="nl-NL"/>
              <a:t>tijdens de 1</a:t>
            </a:r>
            <a:r>
              <a:rPr lang="nl-NL" baseline="30000"/>
              <a:t>e</a:t>
            </a:r>
            <a:r>
              <a:rPr lang="nl-NL"/>
              <a:t> les bekijken ze de vragen, bedenken een extra vraag en vertalen ze </a:t>
            </a:r>
            <a:r>
              <a:rPr lang="nl-NL" err="1"/>
              <a:t>evt</a:t>
            </a:r>
            <a:r>
              <a:rPr lang="nl-NL"/>
              <a:t> in de thuistaal</a:t>
            </a:r>
          </a:p>
          <a:p>
            <a:pPr marL="171450" indent="-171450">
              <a:buFontTx/>
              <a:buChar char="-"/>
            </a:pPr>
            <a:r>
              <a:rPr lang="nl-NL"/>
              <a:t>In de 2</a:t>
            </a:r>
            <a:r>
              <a:rPr lang="nl-NL" baseline="30000"/>
              <a:t>e</a:t>
            </a:r>
            <a:r>
              <a:rPr lang="nl-NL"/>
              <a:t> les maken ze de presentatie en presenteren die aan elkaar (</a:t>
            </a:r>
            <a:r>
              <a:rPr lang="nl-NL" err="1"/>
              <a:t>evt</a:t>
            </a:r>
            <a:r>
              <a:rPr lang="nl-NL"/>
              <a:t> met uitloop naar de 3</a:t>
            </a:r>
            <a:r>
              <a:rPr lang="nl-NL" baseline="30000"/>
              <a:t>e</a:t>
            </a:r>
            <a:r>
              <a:rPr lang="nl-NL"/>
              <a:t> les)</a:t>
            </a:r>
          </a:p>
          <a:p>
            <a:r>
              <a:rPr lang="nl-NL"/>
              <a:t>Na de 1e les gaan de leerlingen thuis met een ouder of andere naaste in gesprek. </a:t>
            </a:r>
          </a:p>
          <a:p>
            <a:r>
              <a:rPr lang="nl-NL"/>
              <a:t>Ze kunnen dit gesprek ook in de thuistaal voeren</a:t>
            </a:r>
          </a:p>
          <a:p>
            <a:r>
              <a:rPr lang="nl-NL"/>
              <a:t>Het is goed dat ouders van tevoren horen dat ze samen met hun kind deze opdracht gaan uitvoeren  </a:t>
            </a:r>
          </a:p>
          <a:p>
            <a:r>
              <a:rPr lang="nl-NL"/>
              <a:t>Dit aankondigen kan tijdens ouderavond of via een ander kanaal en het kan in de thuistaal</a:t>
            </a:r>
          </a:p>
          <a:p>
            <a:r>
              <a:rPr lang="nl-NL"/>
              <a:t>Belangrijk om tegen de leerlingen te zeggen dat je er in de klas op terugkomt dus dat ze het gesprek echt moeten voeren</a:t>
            </a:r>
          </a:p>
          <a:p>
            <a:r>
              <a:rPr lang="nl-NL"/>
              <a:t>Bij het rapportgesprek erop terugkomen</a:t>
            </a:r>
          </a:p>
          <a:p>
            <a:endParaRPr lang="nl-NL"/>
          </a:p>
          <a:p>
            <a:endParaRPr lang="nl-NL"/>
          </a:p>
          <a:p>
            <a:pPr marL="171450" indent="-171450">
              <a:buFontTx/>
              <a:buChar char="-"/>
            </a:pPr>
            <a:endParaRPr lang="nl-NL"/>
          </a:p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9705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543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Tip: laat ze het gesprek opnemen zodat ze de volgende les, als ze de </a:t>
            </a:r>
            <a:r>
              <a:rPr lang="nl-NL" err="1"/>
              <a:t>ppt</a:t>
            </a:r>
            <a:r>
              <a:rPr lang="nl-NL"/>
              <a:t> gaan maken, nog weten wat hun ouder heeft gezegd</a:t>
            </a:r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493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365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Docent: vertel de leerlingen dat ze het gesprek in de thuistaal kunnen voeren</a:t>
            </a:r>
          </a:p>
          <a:p>
            <a:r>
              <a:rPr lang="nl-NL"/>
              <a:t>Ze kunnen in deze les de vragen alvast gaan vertalen</a:t>
            </a:r>
          </a:p>
          <a:p>
            <a:r>
              <a:rPr lang="nl-NL"/>
              <a:t>Tip: laat ze het gesprek opnemen zodat ze de volgende les, als ze de </a:t>
            </a:r>
            <a:r>
              <a:rPr lang="nl-NL" err="1"/>
              <a:t>ppt</a:t>
            </a:r>
            <a:r>
              <a:rPr lang="nl-NL"/>
              <a:t> gaan maken, nog weten wat hun ouder heeft gezegd</a:t>
            </a:r>
          </a:p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283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C8904-2572-301C-0ECD-1434D2DDC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B387E56-EA27-3A92-5495-692DA71B8B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3F23210-7AA2-8939-9814-D768F75C00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In deze les maken de leerlingen hun presentatie </a:t>
            </a:r>
          </a:p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A027FD9-2A00-DD25-45CC-F5F0F834F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573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23D60-BA15-F338-3F14-1FB27442E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60F7800-64DE-926B-2369-6070BDB5F3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19703B0-1714-3846-76E5-422781FA62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Als de leerlingen de presentatie hebben gemaakt sturen ze die naar de docent</a:t>
            </a:r>
          </a:p>
          <a:p>
            <a:r>
              <a:rPr lang="nl-NL"/>
              <a:t>De presentatie is ook input voor het rapportgesprek. </a:t>
            </a:r>
          </a:p>
          <a:p>
            <a:r>
              <a:rPr lang="nl-NL"/>
              <a:t>Vooral als de ouder een ander idee heeft over de toekomst van de leerling is het goed om hierover in gesprek te gaan</a:t>
            </a:r>
          </a:p>
          <a:p>
            <a:r>
              <a:rPr lang="nl-NL"/>
              <a:t>Dit kan de verwachtingen en wensen dichter bij elkaar brengen. </a:t>
            </a:r>
          </a:p>
          <a:p>
            <a:r>
              <a:rPr lang="nl-NL"/>
              <a:t>Voorbeeldvragen	Waarom de keuze van de ouder past bij het kind</a:t>
            </a:r>
          </a:p>
          <a:p>
            <a:r>
              <a:rPr lang="nl-NL"/>
              <a:t>		Of ouder weet hoe de route eruit ziet naar dit beroep of deze opleiding</a:t>
            </a:r>
          </a:p>
          <a:p>
            <a:r>
              <a:rPr lang="nl-NL"/>
              <a:t>		Wat de ouder vindt van de opleiding die de leerling interessant vindt</a:t>
            </a:r>
          </a:p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DAD7C8B-98B3-6E59-0E89-6FFD8D23E4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3391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7654D-C4C9-20BE-27CC-8A4549BC6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4FAD9F9-47AF-7693-4155-54CEE37EDC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FD43269-CE4F-1D9A-3F2E-8E780ACB90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Afhankelijk van de beschikbare tijd kan de presentatie in tweetallen of groepjes van 3 of plenair</a:t>
            </a:r>
          </a:p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B2A7D93-F77B-95A0-465E-FF160C276B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175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8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9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9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8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1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1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9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0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76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4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4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192AB1A-1D37-AE7D-5E8F-B1D5F36C8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1B7C6B-C490-FE63-7AC6-3FA911E15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"/>
            <a:ext cx="10972800" cy="1325563"/>
          </a:xfrm>
        </p:spPr>
        <p:txBody>
          <a:bodyPr>
            <a:normAutofit/>
          </a:bodyPr>
          <a:lstStyle/>
          <a:p>
            <a:r>
              <a:rPr lang="nl-NL" sz="3200" b="1">
                <a:latin typeface="Avenir Next LT Pro"/>
              </a:rPr>
              <a:t>Tips voor de docent bij het uitvoeren van deze les: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30E1FD-A4DE-0FB5-B364-EB4DC89D9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89" y="1719157"/>
            <a:ext cx="12192000" cy="4756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/>
              <a:t>Lees de </a:t>
            </a:r>
            <a:r>
              <a:rPr lang="nl-NL" sz="2400" b="1"/>
              <a:t>notities</a:t>
            </a:r>
            <a:r>
              <a:rPr lang="nl-NL" sz="2400"/>
              <a:t> onder de sheets voor uitleg en suggesties.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/>
              <a:t>Voordat de klas met de inhoud van de les aan de slag gaat is er een sheet met </a:t>
            </a:r>
            <a:r>
              <a:rPr lang="nl-NL" sz="2400" b="1"/>
              <a:t>moeilijke woorden</a:t>
            </a:r>
            <a:r>
              <a:rPr lang="nl-NL" sz="2400"/>
              <a:t>. Vul deze woordenlijst aan, passend bij het niveau van de klas.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/>
              <a:t>In sommige opdrachten wordt gesproken over </a:t>
            </a:r>
            <a:r>
              <a:rPr lang="nl-NL" sz="2400" b="1"/>
              <a:t>ouders/ verzorgers</a:t>
            </a:r>
            <a:r>
              <a:rPr lang="nl-NL" sz="2400"/>
              <a:t>. Voor </a:t>
            </a:r>
            <a:r>
              <a:rPr lang="nl-NL" sz="2400" b="1"/>
              <a:t>AMV-</a:t>
            </a:r>
            <a:r>
              <a:rPr lang="nl-NL" sz="2400" b="1" err="1"/>
              <a:t>ers</a:t>
            </a:r>
            <a:r>
              <a:rPr lang="nl-NL" sz="2400"/>
              <a:t> is deze benaming vaak niet passend en confronterend. In dat geval kan je ouders/ verzorgers vervangen door bijvoorbeeld </a:t>
            </a:r>
            <a:r>
              <a:rPr lang="nl-NL" sz="2400" b="1"/>
              <a:t>'goede bekende’</a:t>
            </a:r>
            <a:r>
              <a:rPr lang="nl-NL" sz="2400"/>
              <a:t>.</a:t>
            </a:r>
            <a:r>
              <a:rPr lang="nl-NL" sz="2400" b="1"/>
              <a:t> </a:t>
            </a: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82CB673-6B6E-3DB7-DD91-5204B925782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059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22FB0-7B60-5665-EA70-EBFCD15D5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06FC9E-6A8A-29DA-3431-E3D7F8A91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Nabespreken en/of reflecteren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772671-D7AF-8F94-BDBA-03D1F822E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r>
              <a:rPr lang="nl-NL"/>
              <a:t>Presenteer de presentatie aan elkaar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0277A7A-E142-96B3-FB88-DC7E63B7C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677176AC-E84A-4037-5968-B57F9436A8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9902" y="344613"/>
            <a:ext cx="1083593" cy="1103187"/>
          </a:xfrm>
          <a:prstGeom prst="rect">
            <a:avLst/>
          </a:prstGeom>
        </p:spPr>
      </p:pic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CABA4CA6-CB13-864F-9E73-CD382A4DBC69}"/>
              </a:ext>
            </a:extLst>
          </p:cNvPr>
          <p:cNvSpPr txBox="1">
            <a:spLocks/>
          </p:cNvSpPr>
          <p:nvPr/>
        </p:nvSpPr>
        <p:spPr>
          <a:xfrm>
            <a:off x="576153" y="2614674"/>
            <a:ext cx="4324460" cy="297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r>
              <a:rPr lang="nl-NL"/>
              <a:t>Zet je presentatie in je portfolio of loopbaandossier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06734A1B-36A2-0415-5E0A-B24D6ABAAC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9429" y="3162831"/>
            <a:ext cx="2271226" cy="1882318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14D973E6-5252-BB8A-967B-89C23AD788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6129" y="3064301"/>
            <a:ext cx="1342872" cy="167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42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D8B9DA9B-1DBC-42C5-BFBC-E0C86E5C9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89E1E2-22C8-4964-9AA7-DA5BECE28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E6DE3BE-0824-453C-9D8B-6272A7DBD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3449100"/>
            <a:chOff x="0" y="0"/>
            <a:chExt cx="12188952" cy="3449100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6D05D73-D9BE-41AA-AA77-0A0A3EB9A2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3824578" cy="3449100"/>
            </a:xfrm>
            <a:custGeom>
              <a:avLst/>
              <a:gdLst>
                <a:gd name="connsiteX0" fmla="*/ 2864224 w 4608036"/>
                <a:gd name="connsiteY0" fmla="*/ 3013465 h 4155642"/>
                <a:gd name="connsiteX1" fmla="*/ 3193644 w 4608036"/>
                <a:gd name="connsiteY1" fmla="*/ 3342885 h 4155642"/>
                <a:gd name="connsiteX2" fmla="*/ 2864224 w 4608036"/>
                <a:gd name="connsiteY2" fmla="*/ 3672305 h 4155642"/>
                <a:gd name="connsiteX3" fmla="*/ 2534804 w 4608036"/>
                <a:gd name="connsiteY3" fmla="*/ 3342885 h 4155642"/>
                <a:gd name="connsiteX4" fmla="*/ 2864224 w 4608036"/>
                <a:gd name="connsiteY4" fmla="*/ 3013465 h 4155642"/>
                <a:gd name="connsiteX5" fmla="*/ 4137192 w 4608036"/>
                <a:gd name="connsiteY5" fmla="*/ 1067730 h 4155642"/>
                <a:gd name="connsiteX6" fmla="*/ 4608036 w 4608036"/>
                <a:gd name="connsiteY6" fmla="*/ 1538574 h 4155642"/>
                <a:gd name="connsiteX7" fmla="*/ 4137192 w 4608036"/>
                <a:gd name="connsiteY7" fmla="*/ 2009418 h 4155642"/>
                <a:gd name="connsiteX8" fmla="*/ 3666348 w 4608036"/>
                <a:gd name="connsiteY8" fmla="*/ 1538574 h 4155642"/>
                <a:gd name="connsiteX9" fmla="*/ 4137192 w 4608036"/>
                <a:gd name="connsiteY9" fmla="*/ 1067730 h 4155642"/>
                <a:gd name="connsiteX10" fmla="*/ 0 w 4608036"/>
                <a:gd name="connsiteY10" fmla="*/ 0 h 4155642"/>
                <a:gd name="connsiteX11" fmla="*/ 3795833 w 4608036"/>
                <a:gd name="connsiteY11" fmla="*/ 0 h 4155642"/>
                <a:gd name="connsiteX12" fmla="*/ 3841595 w 4608036"/>
                <a:gd name="connsiteY12" fmla="*/ 73186 h 4155642"/>
                <a:gd name="connsiteX13" fmla="*/ 3934738 w 4608036"/>
                <a:gd name="connsiteY13" fmla="*/ 385943 h 4155642"/>
                <a:gd name="connsiteX14" fmla="*/ 3463544 w 4608036"/>
                <a:gd name="connsiteY14" fmla="*/ 1479388 h 4155642"/>
                <a:gd name="connsiteX15" fmla="*/ 3697976 w 4608036"/>
                <a:gd name="connsiteY15" fmla="*/ 2152566 h 4155642"/>
                <a:gd name="connsiteX16" fmla="*/ 4453203 w 4608036"/>
                <a:gd name="connsiteY16" fmla="*/ 2717907 h 4155642"/>
                <a:gd name="connsiteX17" fmla="*/ 4496628 w 4608036"/>
                <a:gd name="connsiteY17" fmla="*/ 3226246 h 4155642"/>
                <a:gd name="connsiteX18" fmla="*/ 4496096 w 4608036"/>
                <a:gd name="connsiteY18" fmla="*/ 3225957 h 4155642"/>
                <a:gd name="connsiteX19" fmla="*/ 4451007 w 4608036"/>
                <a:gd name="connsiteY19" fmla="*/ 3316076 h 4155642"/>
                <a:gd name="connsiteX20" fmla="*/ 3823709 w 4608036"/>
                <a:gd name="connsiteY20" fmla="*/ 3546693 h 4155642"/>
                <a:gd name="connsiteX21" fmla="*/ 3248158 w 4608036"/>
                <a:gd name="connsiteY21" fmla="*/ 2922031 h 4155642"/>
                <a:gd name="connsiteX22" fmla="*/ 2530174 w 4608036"/>
                <a:gd name="connsiteY22" fmla="*/ 2860271 h 4155642"/>
                <a:gd name="connsiteX23" fmla="*/ 2016602 w 4608036"/>
                <a:gd name="connsiteY23" fmla="*/ 4003023 h 4155642"/>
                <a:gd name="connsiteX24" fmla="*/ 1217280 w 4608036"/>
                <a:gd name="connsiteY24" fmla="*/ 4085330 h 4155642"/>
                <a:gd name="connsiteX25" fmla="*/ 610283 w 4608036"/>
                <a:gd name="connsiteY25" fmla="*/ 3347934 h 4155642"/>
                <a:gd name="connsiteX26" fmla="*/ 64778 w 4608036"/>
                <a:gd name="connsiteY26" fmla="*/ 3424177 h 4155642"/>
                <a:gd name="connsiteX27" fmla="*/ 0 w 4608036"/>
                <a:gd name="connsiteY27" fmla="*/ 3439842 h 415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08036" h="4155642">
                  <a:moveTo>
                    <a:pt x="2864224" y="3013465"/>
                  </a:moveTo>
                  <a:cubicBezTo>
                    <a:pt x="3046158" y="3013465"/>
                    <a:pt x="3193644" y="3160951"/>
                    <a:pt x="3193644" y="3342885"/>
                  </a:cubicBezTo>
                  <a:cubicBezTo>
                    <a:pt x="3193644" y="3524819"/>
                    <a:pt x="3046158" y="3672305"/>
                    <a:pt x="2864224" y="3672305"/>
                  </a:cubicBezTo>
                  <a:cubicBezTo>
                    <a:pt x="2682290" y="3672305"/>
                    <a:pt x="2534804" y="3524819"/>
                    <a:pt x="2534804" y="3342885"/>
                  </a:cubicBezTo>
                  <a:cubicBezTo>
                    <a:pt x="2534804" y="3160951"/>
                    <a:pt x="2682290" y="3013465"/>
                    <a:pt x="2864224" y="3013465"/>
                  </a:cubicBezTo>
                  <a:close/>
                  <a:moveTo>
                    <a:pt x="4137192" y="1067730"/>
                  </a:moveTo>
                  <a:cubicBezTo>
                    <a:pt x="4397232" y="1067730"/>
                    <a:pt x="4608036" y="1278534"/>
                    <a:pt x="4608036" y="1538574"/>
                  </a:cubicBezTo>
                  <a:cubicBezTo>
                    <a:pt x="4608036" y="1798614"/>
                    <a:pt x="4397232" y="2009418"/>
                    <a:pt x="4137192" y="2009418"/>
                  </a:cubicBezTo>
                  <a:cubicBezTo>
                    <a:pt x="3877152" y="2009418"/>
                    <a:pt x="3666348" y="1798614"/>
                    <a:pt x="3666348" y="1538574"/>
                  </a:cubicBezTo>
                  <a:cubicBezTo>
                    <a:pt x="3666348" y="1278534"/>
                    <a:pt x="3877152" y="1067730"/>
                    <a:pt x="4137192" y="1067730"/>
                  </a:cubicBezTo>
                  <a:close/>
                  <a:moveTo>
                    <a:pt x="0" y="0"/>
                  </a:moveTo>
                  <a:lnTo>
                    <a:pt x="3795833" y="0"/>
                  </a:lnTo>
                  <a:lnTo>
                    <a:pt x="3841595" y="73186"/>
                  </a:lnTo>
                  <a:cubicBezTo>
                    <a:pt x="3894967" y="172063"/>
                    <a:pt x="3928651" y="280143"/>
                    <a:pt x="3934738" y="385943"/>
                  </a:cubicBezTo>
                  <a:cubicBezTo>
                    <a:pt x="3960418" y="832278"/>
                    <a:pt x="3478459" y="955056"/>
                    <a:pt x="3463544" y="1479388"/>
                  </a:cubicBezTo>
                  <a:cubicBezTo>
                    <a:pt x="3453054" y="1845938"/>
                    <a:pt x="3679069" y="2129671"/>
                    <a:pt x="3697976" y="2152566"/>
                  </a:cubicBezTo>
                  <a:cubicBezTo>
                    <a:pt x="3965589" y="2479019"/>
                    <a:pt x="4316509" y="2388300"/>
                    <a:pt x="4453203" y="2717907"/>
                  </a:cubicBezTo>
                  <a:cubicBezTo>
                    <a:pt x="4482150" y="2787623"/>
                    <a:pt x="4575626" y="3013102"/>
                    <a:pt x="4496628" y="3226246"/>
                  </a:cubicBezTo>
                  <a:lnTo>
                    <a:pt x="4496096" y="3225957"/>
                  </a:lnTo>
                  <a:cubicBezTo>
                    <a:pt x="4484372" y="3257587"/>
                    <a:pt x="4469256" y="3287777"/>
                    <a:pt x="4451007" y="3316076"/>
                  </a:cubicBezTo>
                  <a:cubicBezTo>
                    <a:pt x="4320132" y="3518667"/>
                    <a:pt x="4035532" y="3615706"/>
                    <a:pt x="3823709" y="3546693"/>
                  </a:cubicBezTo>
                  <a:cubicBezTo>
                    <a:pt x="3538592" y="3453712"/>
                    <a:pt x="3591223" y="3127434"/>
                    <a:pt x="3248158" y="2922031"/>
                  </a:cubicBezTo>
                  <a:cubicBezTo>
                    <a:pt x="3067991" y="2814166"/>
                    <a:pt x="2749462" y="2730532"/>
                    <a:pt x="2530174" y="2860271"/>
                  </a:cubicBezTo>
                  <a:cubicBezTo>
                    <a:pt x="2163165" y="3077424"/>
                    <a:pt x="2417778" y="3690971"/>
                    <a:pt x="2016602" y="4003023"/>
                  </a:cubicBezTo>
                  <a:cubicBezTo>
                    <a:pt x="1798688" y="4172165"/>
                    <a:pt x="1453297" y="4202389"/>
                    <a:pt x="1217280" y="4085330"/>
                  </a:cubicBezTo>
                  <a:cubicBezTo>
                    <a:pt x="855483" y="3905582"/>
                    <a:pt x="940040" y="3474447"/>
                    <a:pt x="610283" y="3347934"/>
                  </a:cubicBezTo>
                  <a:cubicBezTo>
                    <a:pt x="439259" y="3282322"/>
                    <a:pt x="269119" y="3365698"/>
                    <a:pt x="64778" y="3424177"/>
                  </a:cubicBezTo>
                  <a:lnTo>
                    <a:pt x="0" y="34398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AD03098B-9C5B-42CF-8CB5-49E411EAC9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16074" y="0"/>
              <a:ext cx="5122410" cy="2483032"/>
            </a:xfrm>
            <a:custGeom>
              <a:avLst/>
              <a:gdLst>
                <a:gd name="connsiteX0" fmla="*/ 2376185 w 6680315"/>
                <a:gd name="connsiteY0" fmla="*/ 2274739 h 3133080"/>
                <a:gd name="connsiteX1" fmla="*/ 2621677 w 6680315"/>
                <a:gd name="connsiteY1" fmla="*/ 2520231 h 3133080"/>
                <a:gd name="connsiteX2" fmla="*/ 2376185 w 6680315"/>
                <a:gd name="connsiteY2" fmla="*/ 2765723 h 3133080"/>
                <a:gd name="connsiteX3" fmla="*/ 2130693 w 6680315"/>
                <a:gd name="connsiteY3" fmla="*/ 2520231 h 3133080"/>
                <a:gd name="connsiteX4" fmla="*/ 2376185 w 6680315"/>
                <a:gd name="connsiteY4" fmla="*/ 2274739 h 3133080"/>
                <a:gd name="connsiteX5" fmla="*/ 915559 w 6680315"/>
                <a:gd name="connsiteY5" fmla="*/ 0 h 3133080"/>
                <a:gd name="connsiteX6" fmla="*/ 6269857 w 6680315"/>
                <a:gd name="connsiteY6" fmla="*/ 0 h 3133080"/>
                <a:gd name="connsiteX7" fmla="*/ 6333461 w 6680315"/>
                <a:gd name="connsiteY7" fmla="*/ 55051 h 3133080"/>
                <a:gd name="connsiteX8" fmla="*/ 6627820 w 6680315"/>
                <a:gd name="connsiteY8" fmla="*/ 535633 h 3133080"/>
                <a:gd name="connsiteX9" fmla="*/ 5916976 w 6680315"/>
                <a:gd name="connsiteY9" fmla="*/ 1967923 h 3133080"/>
                <a:gd name="connsiteX10" fmla="*/ 5656632 w 6680315"/>
                <a:gd name="connsiteY10" fmla="*/ 2028995 h 3133080"/>
                <a:gd name="connsiteX11" fmla="*/ 5657201 w 6680315"/>
                <a:gd name="connsiteY11" fmla="*/ 2029343 h 3133080"/>
                <a:gd name="connsiteX12" fmla="*/ 4819410 w 6680315"/>
                <a:gd name="connsiteY12" fmla="*/ 2573019 h 3133080"/>
                <a:gd name="connsiteX13" fmla="*/ 4152315 w 6680315"/>
                <a:gd name="connsiteY13" fmla="*/ 3087290 h 3133080"/>
                <a:gd name="connsiteX14" fmla="*/ 2764377 w 6680315"/>
                <a:gd name="connsiteY14" fmla="*/ 2425642 h 3133080"/>
                <a:gd name="connsiteX15" fmla="*/ 2750517 w 6680315"/>
                <a:gd name="connsiteY15" fmla="*/ 2391089 h 3133080"/>
                <a:gd name="connsiteX16" fmla="*/ 2240374 w 6680315"/>
                <a:gd name="connsiteY16" fmla="*/ 2149627 h 3133080"/>
                <a:gd name="connsiteX17" fmla="*/ 2225364 w 6680315"/>
                <a:gd name="connsiteY17" fmla="*/ 2154748 h 3133080"/>
                <a:gd name="connsiteX18" fmla="*/ 1325912 w 6680315"/>
                <a:gd name="connsiteY18" fmla="*/ 2089711 h 3133080"/>
                <a:gd name="connsiteX19" fmla="*/ 824187 w 6680315"/>
                <a:gd name="connsiteY19" fmla="*/ 535061 h 3133080"/>
                <a:gd name="connsiteX20" fmla="*/ 919100 w 6680315"/>
                <a:gd name="connsiteY20" fmla="*/ 16532 h 3133080"/>
                <a:gd name="connsiteX21" fmla="*/ 0 w 6680315"/>
                <a:gd name="connsiteY21" fmla="*/ 0 h 3133080"/>
                <a:gd name="connsiteX22" fmla="*/ 759926 w 6680315"/>
                <a:gd name="connsiteY22" fmla="*/ 0 h 3133080"/>
                <a:gd name="connsiteX23" fmla="*/ 379963 w 6680315"/>
                <a:gd name="connsiteY23" fmla="*/ 379963 h 3133080"/>
                <a:gd name="connsiteX24" fmla="*/ 0 w 6680315"/>
                <a:gd name="connsiteY24" fmla="*/ 0 h 313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80315" h="3133080">
                  <a:moveTo>
                    <a:pt x="2376185" y="2274739"/>
                  </a:moveTo>
                  <a:cubicBezTo>
                    <a:pt x="2511766" y="2274739"/>
                    <a:pt x="2621677" y="2384650"/>
                    <a:pt x="2621677" y="2520231"/>
                  </a:cubicBezTo>
                  <a:cubicBezTo>
                    <a:pt x="2621677" y="2655812"/>
                    <a:pt x="2511766" y="2765723"/>
                    <a:pt x="2376185" y="2765723"/>
                  </a:cubicBezTo>
                  <a:cubicBezTo>
                    <a:pt x="2240604" y="2765723"/>
                    <a:pt x="2130693" y="2655812"/>
                    <a:pt x="2130693" y="2520231"/>
                  </a:cubicBezTo>
                  <a:cubicBezTo>
                    <a:pt x="2130693" y="2384650"/>
                    <a:pt x="2240604" y="2274739"/>
                    <a:pt x="2376185" y="2274739"/>
                  </a:cubicBezTo>
                  <a:close/>
                  <a:moveTo>
                    <a:pt x="915559" y="0"/>
                  </a:moveTo>
                  <a:lnTo>
                    <a:pt x="6269857" y="0"/>
                  </a:lnTo>
                  <a:lnTo>
                    <a:pt x="6333461" y="55051"/>
                  </a:lnTo>
                  <a:cubicBezTo>
                    <a:pt x="6467804" y="186497"/>
                    <a:pt x="6570056" y="350740"/>
                    <a:pt x="6627820" y="535633"/>
                  </a:cubicBezTo>
                  <a:cubicBezTo>
                    <a:pt x="6812129" y="1122863"/>
                    <a:pt x="6495949" y="1759672"/>
                    <a:pt x="5916976" y="1967923"/>
                  </a:cubicBezTo>
                  <a:cubicBezTo>
                    <a:pt x="5832813" y="1998168"/>
                    <a:pt x="5745467" y="2018689"/>
                    <a:pt x="5656632" y="2028995"/>
                  </a:cubicBezTo>
                  <a:lnTo>
                    <a:pt x="5657201" y="2029343"/>
                  </a:lnTo>
                  <a:cubicBezTo>
                    <a:pt x="5308450" y="2070037"/>
                    <a:pt x="4998668" y="2271133"/>
                    <a:pt x="4819410" y="2573019"/>
                  </a:cubicBezTo>
                  <a:cubicBezTo>
                    <a:pt x="4670050" y="2822633"/>
                    <a:pt x="4431704" y="3006386"/>
                    <a:pt x="4152315" y="3087290"/>
                  </a:cubicBezTo>
                  <a:cubicBezTo>
                    <a:pt x="3592036" y="3250782"/>
                    <a:pt x="2989950" y="2964019"/>
                    <a:pt x="2764377" y="2425642"/>
                  </a:cubicBezTo>
                  <a:cubicBezTo>
                    <a:pt x="2759551" y="2414135"/>
                    <a:pt x="2754885" y="2402573"/>
                    <a:pt x="2750517" y="2391089"/>
                  </a:cubicBezTo>
                  <a:cubicBezTo>
                    <a:pt x="2672611" y="2187301"/>
                    <a:pt x="2445841" y="2076373"/>
                    <a:pt x="2240374" y="2149627"/>
                  </a:cubicBezTo>
                  <a:cubicBezTo>
                    <a:pt x="2235371" y="2151333"/>
                    <a:pt x="2230368" y="2153040"/>
                    <a:pt x="2225364" y="2154748"/>
                  </a:cubicBezTo>
                  <a:cubicBezTo>
                    <a:pt x="1929107" y="2255822"/>
                    <a:pt x="1604512" y="2232327"/>
                    <a:pt x="1325912" y="2089711"/>
                  </a:cubicBezTo>
                  <a:cubicBezTo>
                    <a:pt x="758058" y="1798925"/>
                    <a:pt x="533439" y="1102920"/>
                    <a:pt x="824187" y="535061"/>
                  </a:cubicBezTo>
                  <a:cubicBezTo>
                    <a:pt x="906824" y="374161"/>
                    <a:pt x="939105" y="193647"/>
                    <a:pt x="919100" y="16532"/>
                  </a:cubicBezTo>
                  <a:close/>
                  <a:moveTo>
                    <a:pt x="0" y="0"/>
                  </a:moveTo>
                  <a:lnTo>
                    <a:pt x="759926" y="0"/>
                  </a:lnTo>
                  <a:cubicBezTo>
                    <a:pt x="759926" y="209848"/>
                    <a:pt x="589811" y="379963"/>
                    <a:pt x="379963" y="379963"/>
                  </a:cubicBezTo>
                  <a:cubicBezTo>
                    <a:pt x="170115" y="379963"/>
                    <a:pt x="0" y="20984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A5CF38C4-9FB0-4734-B1A8-B11D5B7B66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13412" y="0"/>
              <a:ext cx="3275540" cy="3193212"/>
            </a:xfrm>
            <a:custGeom>
              <a:avLst/>
              <a:gdLst>
                <a:gd name="connsiteX0" fmla="*/ 356965 w 4755826"/>
                <a:gd name="connsiteY0" fmla="*/ 1510747 h 4636292"/>
                <a:gd name="connsiteX1" fmla="*/ 633073 w 4755826"/>
                <a:gd name="connsiteY1" fmla="*/ 1786855 h 4636292"/>
                <a:gd name="connsiteX2" fmla="*/ 356965 w 4755826"/>
                <a:gd name="connsiteY2" fmla="*/ 2062963 h 4636292"/>
                <a:gd name="connsiteX3" fmla="*/ 80857 w 4755826"/>
                <a:gd name="connsiteY3" fmla="*/ 1786855 h 4636292"/>
                <a:gd name="connsiteX4" fmla="*/ 356965 w 4755826"/>
                <a:gd name="connsiteY4" fmla="*/ 1510747 h 4636292"/>
                <a:gd name="connsiteX5" fmla="*/ 596573 w 4755826"/>
                <a:gd name="connsiteY5" fmla="*/ 0 h 4636292"/>
                <a:gd name="connsiteX6" fmla="*/ 4755826 w 4755826"/>
                <a:gd name="connsiteY6" fmla="*/ 0 h 4636292"/>
                <a:gd name="connsiteX7" fmla="*/ 4755826 w 4755826"/>
                <a:gd name="connsiteY7" fmla="*/ 3811763 h 4636292"/>
                <a:gd name="connsiteX8" fmla="*/ 4741436 w 4755826"/>
                <a:gd name="connsiteY8" fmla="*/ 3805391 h 4636292"/>
                <a:gd name="connsiteX9" fmla="*/ 4472311 w 4755826"/>
                <a:gd name="connsiteY9" fmla="*/ 3792619 h 4636292"/>
                <a:gd name="connsiteX10" fmla="*/ 3645297 w 4755826"/>
                <a:gd name="connsiteY10" fmla="*/ 4545251 h 4636292"/>
                <a:gd name="connsiteX11" fmla="*/ 2743181 w 4755826"/>
                <a:gd name="connsiteY11" fmla="*/ 4497419 h 4636292"/>
                <a:gd name="connsiteX12" fmla="*/ 2044123 w 4755826"/>
                <a:gd name="connsiteY12" fmla="*/ 3902154 h 4636292"/>
                <a:gd name="connsiteX13" fmla="*/ 443230 w 4755826"/>
                <a:gd name="connsiteY13" fmla="*/ 4052449 h 4636292"/>
                <a:gd name="connsiteX14" fmla="*/ 4237 w 4755826"/>
                <a:gd name="connsiteY14" fmla="*/ 3104110 h 4636292"/>
                <a:gd name="connsiteX15" fmla="*/ 809700 w 4755826"/>
                <a:gd name="connsiteY15" fmla="*/ 1782672 h 4636292"/>
                <a:gd name="connsiteX16" fmla="*/ 71276 w 4755826"/>
                <a:gd name="connsiteY16" fmla="*/ 805894 h 4636292"/>
                <a:gd name="connsiteX17" fmla="*/ 596555 w 4755826"/>
                <a:gd name="connsiteY17" fmla="*/ 56 h 4636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755826" h="4636292">
                  <a:moveTo>
                    <a:pt x="356965" y="1510747"/>
                  </a:moveTo>
                  <a:cubicBezTo>
                    <a:pt x="509455" y="1510747"/>
                    <a:pt x="633073" y="1634365"/>
                    <a:pt x="633073" y="1786855"/>
                  </a:cubicBezTo>
                  <a:cubicBezTo>
                    <a:pt x="633073" y="1939345"/>
                    <a:pt x="509455" y="2062963"/>
                    <a:pt x="356965" y="2062963"/>
                  </a:cubicBezTo>
                  <a:cubicBezTo>
                    <a:pt x="204475" y="2062963"/>
                    <a:pt x="80857" y="1939345"/>
                    <a:pt x="80857" y="1786855"/>
                  </a:cubicBezTo>
                  <a:cubicBezTo>
                    <a:pt x="80857" y="1634365"/>
                    <a:pt x="204475" y="1510747"/>
                    <a:pt x="356965" y="1510747"/>
                  </a:cubicBezTo>
                  <a:close/>
                  <a:moveTo>
                    <a:pt x="596573" y="0"/>
                  </a:moveTo>
                  <a:lnTo>
                    <a:pt x="4755826" y="0"/>
                  </a:lnTo>
                  <a:lnTo>
                    <a:pt x="4755826" y="3811763"/>
                  </a:lnTo>
                  <a:lnTo>
                    <a:pt x="4741436" y="3805391"/>
                  </a:lnTo>
                  <a:cubicBezTo>
                    <a:pt x="4658853" y="3777264"/>
                    <a:pt x="4571441" y="3767265"/>
                    <a:pt x="4472311" y="3792619"/>
                  </a:cubicBezTo>
                  <a:cubicBezTo>
                    <a:pt x="4143272" y="3876780"/>
                    <a:pt x="4072005" y="4319983"/>
                    <a:pt x="3645297" y="4545251"/>
                  </a:cubicBezTo>
                  <a:cubicBezTo>
                    <a:pt x="3326314" y="4713713"/>
                    <a:pt x="3049499" y="4619025"/>
                    <a:pt x="2743181" y="4497419"/>
                  </a:cubicBezTo>
                  <a:cubicBezTo>
                    <a:pt x="2329337" y="4332934"/>
                    <a:pt x="2392121" y="4055114"/>
                    <a:pt x="2044123" y="3902154"/>
                  </a:cubicBezTo>
                  <a:cubicBezTo>
                    <a:pt x="1449035" y="3640479"/>
                    <a:pt x="945081" y="4309626"/>
                    <a:pt x="443230" y="4052449"/>
                  </a:cubicBezTo>
                  <a:cubicBezTo>
                    <a:pt x="133616" y="3893621"/>
                    <a:pt x="-28889" y="3449683"/>
                    <a:pt x="4237" y="3104110"/>
                  </a:cubicBezTo>
                  <a:cubicBezTo>
                    <a:pt x="68675" y="2433787"/>
                    <a:pt x="853966" y="2271030"/>
                    <a:pt x="809700" y="1782672"/>
                  </a:cubicBezTo>
                  <a:cubicBezTo>
                    <a:pt x="768799" y="1331417"/>
                    <a:pt x="77721" y="1250460"/>
                    <a:pt x="71276" y="805894"/>
                  </a:cubicBezTo>
                  <a:cubicBezTo>
                    <a:pt x="66307" y="459384"/>
                    <a:pt x="480827" y="267363"/>
                    <a:pt x="596555" y="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A10AC35B-3168-AAFC-89D3-368AD3684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3314203"/>
            <a:ext cx="6879918" cy="2800349"/>
          </a:xfrm>
        </p:spPr>
        <p:txBody>
          <a:bodyPr anchor="ctr">
            <a:normAutofit/>
          </a:bodyPr>
          <a:lstStyle/>
          <a:p>
            <a:r>
              <a:rPr lang="nl-NL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In gesprek met je ouders/verzorgers over studiekeuze</a:t>
            </a:r>
          </a:p>
        </p:txBody>
      </p:sp>
      <p:pic>
        <p:nvPicPr>
          <p:cNvPr id="27" name="Afbeelding 26" descr="Afbeelding met clipart, tekening, Graphics, illustratie&#10;&#10;Automatisch gegenereerde beschrijving">
            <a:extLst>
              <a:ext uri="{FF2B5EF4-FFF2-40B4-BE49-F238E27FC236}">
                <a16:creationId xmlns:a16="http://schemas.microsoft.com/office/drawing/2014/main" id="{88ABD777-7284-FAFB-52BF-AB16E45EA1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04" y="208427"/>
            <a:ext cx="2123393" cy="224104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32BE1290-7FC3-92C2-6176-45D47A2928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8471" y="0"/>
            <a:ext cx="2241048" cy="2050559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11B7304C-2257-C1DA-A2AC-5F82F4557C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97975" y="527776"/>
            <a:ext cx="2241048" cy="1602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96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Wat ga je deze les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02918"/>
            <a:ext cx="10972800" cy="4496819"/>
          </a:xfrm>
        </p:spPr>
        <p:txBody>
          <a:bodyPr>
            <a:normAutofit fontScale="70000" lnSpcReduction="20000"/>
          </a:bodyPr>
          <a:lstStyle/>
          <a:p>
            <a:r>
              <a:rPr lang="nl-NL" sz="3200"/>
              <a:t>Lesdoelen:</a:t>
            </a:r>
          </a:p>
          <a:p>
            <a:r>
              <a:rPr lang="nl-NL" sz="2800"/>
              <a:t>Aan het eind van de les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nl-NL" sz="2300"/>
              <a:t>weet je </a:t>
            </a:r>
            <a:r>
              <a:rPr lang="nl-NL" sz="2300">
                <a:effectLst/>
                <a:ea typeface="Aptos" panose="020B0004020202020204" pitchFamily="34" charset="0"/>
                <a:cs typeface="Arial" panose="020B0604020202020204" pitchFamily="34" charset="0"/>
              </a:rPr>
              <a:t>hoe je ouder een beroepskeuze maakte 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nl-NL" sz="2300">
                <a:ea typeface="Aptos" panose="020B0004020202020204" pitchFamily="34" charset="0"/>
                <a:cs typeface="Arial" panose="020B0604020202020204" pitchFamily="34" charset="0"/>
              </a:rPr>
              <a:t>k</a:t>
            </a:r>
            <a:r>
              <a:rPr lang="nl-NL" sz="2300">
                <a:effectLst/>
                <a:ea typeface="Aptos" panose="020B0004020202020204" pitchFamily="34" charset="0"/>
                <a:cs typeface="Arial" panose="020B0604020202020204" pitchFamily="34" charset="0"/>
              </a:rPr>
              <a:t>un je dat vergelijken met hoe jij je keuze maakt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nl-NL" sz="2300">
                <a:ea typeface="Aptos" panose="020B0004020202020204" pitchFamily="34" charset="0"/>
                <a:cs typeface="Arial" panose="020B0604020202020204" pitchFamily="34" charset="0"/>
              </a:rPr>
              <a:t>kun je een presentatie maken en deze aan de klas presenteren</a:t>
            </a:r>
            <a:endParaRPr lang="nl-NL" sz="2300"/>
          </a:p>
          <a:p>
            <a:endParaRPr lang="nl-NL" sz="3200"/>
          </a:p>
          <a:p>
            <a:r>
              <a:rPr lang="nl-NL" sz="3200"/>
              <a:t>Activiteiten: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/>
              <a:t>Uitleg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/>
              <a:t>Opdracht ‘ga in gesprek met je ouder/verzorger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/>
              <a:t>Maak een korte presentatie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/>
              <a:t>Nabespreken of reflecteren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04711A6F-5E10-D3B8-0E90-96A64FCAEF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0222" y="1099575"/>
            <a:ext cx="1936824" cy="122619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AFB78B-5616-86D1-0921-5743A5AB32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7182" y="3895721"/>
            <a:ext cx="1936824" cy="1788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712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138901"/>
            <a:ext cx="10972800" cy="1325563"/>
          </a:xfrm>
        </p:spPr>
        <p:txBody>
          <a:bodyPr/>
          <a:lstStyle/>
          <a:p>
            <a:r>
              <a:rPr lang="nl-NL"/>
              <a:t>Welke moeilijke woorden kom je tegen?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1033"/>
            <a:ext cx="10972800" cy="403653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/>
              <a:t>Twijfel					Eventuele plaatjes om woorden uit te leggen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/>
              <a:t>Kwaliteit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/>
              <a:t>Competentie	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6135767B-1FDC-CBC1-7162-32725D5CE3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428" y="2677206"/>
            <a:ext cx="3918857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65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Uitleg 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/>
              <a:t>Je gaat dit jaar een keuze maken voor een vervolgopleiding.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>
                <a:ea typeface="Aptos" panose="020B0004020202020204" pitchFamily="34" charset="0"/>
                <a:cs typeface="Arial" panose="020B0604020202020204" pitchFamily="34" charset="0"/>
              </a:rPr>
              <a:t>Je gaat in gesprek met je ouder/verzorger over werk en opleiding.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>
                <a:ea typeface="Aptos" panose="020B0004020202020204" pitchFamily="34" charset="0"/>
                <a:cs typeface="Arial" panose="020B0604020202020204" pitchFamily="34" charset="0"/>
              </a:rPr>
              <a:t>Je vraagt hoe hij/zij de keuze voor een opleiding of voor werk heeft gemaakt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/>
              <a:t>Je vraagt je ouder om met jou mee te denken over jouw keuze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/>
              <a:t>Op je werkblad staan de opdrachten die je gaat maken</a:t>
            </a:r>
          </a:p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85909D09-7E50-8874-793E-8DFCC2B73E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4964" y="193125"/>
            <a:ext cx="1800289" cy="88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631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Opdracht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endParaRPr lang="nl-NL"/>
          </a:p>
          <a:p>
            <a:r>
              <a:rPr lang="nl-NL"/>
              <a:t>Ga voor de volgende les thuis in gesprek met je ouder/verzorger</a:t>
            </a:r>
          </a:p>
          <a:p>
            <a:r>
              <a:rPr lang="nl-NL"/>
              <a:t>Pak je werkblad er nu bij </a:t>
            </a:r>
          </a:p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A7D49DFB-E774-EAD6-0B80-ED59416515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690" y="278676"/>
            <a:ext cx="997597" cy="127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754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33276"/>
            <a:ext cx="10972800" cy="1066299"/>
          </a:xfrm>
        </p:spPr>
        <p:txBody>
          <a:bodyPr/>
          <a:lstStyle/>
          <a:p>
            <a:r>
              <a:rPr lang="nl-NL"/>
              <a:t>Werkblad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 lnSpcReduction="10000"/>
          </a:bodyPr>
          <a:lstStyle/>
          <a:p>
            <a:r>
              <a:rPr lang="nl-NL" b="1"/>
              <a:t>Pak je werkblad erbij</a:t>
            </a:r>
          </a:p>
          <a:p>
            <a:r>
              <a:rPr lang="nl-NL"/>
              <a:t>Opdracht 1	Bekijk de vragen die je aan je ouder gaat stellen. </a:t>
            </a:r>
          </a:p>
          <a:p>
            <a:r>
              <a:rPr lang="nl-NL"/>
              <a:t>		Bedenk er zelf nog 1 vraag bij</a:t>
            </a:r>
          </a:p>
          <a:p>
            <a:endParaRPr lang="nl-NL"/>
          </a:p>
          <a:p>
            <a:r>
              <a:rPr lang="nl-NL"/>
              <a:t>Opdracht 2	Bekijk de vragen die gaan over jouw keuze. </a:t>
            </a:r>
          </a:p>
          <a:p>
            <a:r>
              <a:rPr lang="nl-NL"/>
              <a:t>		Deze vragen stel je ook aan je ouder</a:t>
            </a:r>
          </a:p>
          <a:p>
            <a:endParaRPr lang="nl-NL"/>
          </a:p>
          <a:p>
            <a:r>
              <a:rPr lang="nl-NL"/>
              <a:t>Opdracht 3 	Wat vind je ouder het belangrijkste bij jouw studiekeuze</a:t>
            </a:r>
          </a:p>
          <a:p>
            <a:endParaRPr lang="nl-NL"/>
          </a:p>
          <a:p>
            <a:r>
              <a:rPr lang="nl-NL"/>
              <a:t>Opdracht 4	Vertel je ouders over jouw keuze</a:t>
            </a:r>
          </a:p>
          <a:p>
            <a:endParaRPr lang="nl-NL"/>
          </a:p>
          <a:p>
            <a:endParaRPr lang="nl-NL"/>
          </a:p>
          <a:p>
            <a:endParaRPr lang="nl-NL"/>
          </a:p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C7694878-E58A-178E-BBE2-72C94747C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2610" y="344612"/>
            <a:ext cx="1331119" cy="1103188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2620D35D-1A55-2D20-2FC4-E1DDFB6C62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9902" y="344613"/>
            <a:ext cx="1083593" cy="110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561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886C2A-217C-32D3-7C7C-8ECBB5911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49889233-B182-6751-BF94-47005CB87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5AD4D30-2EB0-87BA-BB92-6CE31FC04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B4F64DB-9D3E-12C1-F7ED-6A49492BF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3449100"/>
            <a:chOff x="0" y="0"/>
            <a:chExt cx="12188952" cy="3449100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E036C96F-D23E-D20D-490D-404D91C281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3824578" cy="3449100"/>
            </a:xfrm>
            <a:custGeom>
              <a:avLst/>
              <a:gdLst>
                <a:gd name="connsiteX0" fmla="*/ 2864224 w 4608036"/>
                <a:gd name="connsiteY0" fmla="*/ 3013465 h 4155642"/>
                <a:gd name="connsiteX1" fmla="*/ 3193644 w 4608036"/>
                <a:gd name="connsiteY1" fmla="*/ 3342885 h 4155642"/>
                <a:gd name="connsiteX2" fmla="*/ 2864224 w 4608036"/>
                <a:gd name="connsiteY2" fmla="*/ 3672305 h 4155642"/>
                <a:gd name="connsiteX3" fmla="*/ 2534804 w 4608036"/>
                <a:gd name="connsiteY3" fmla="*/ 3342885 h 4155642"/>
                <a:gd name="connsiteX4" fmla="*/ 2864224 w 4608036"/>
                <a:gd name="connsiteY4" fmla="*/ 3013465 h 4155642"/>
                <a:gd name="connsiteX5" fmla="*/ 4137192 w 4608036"/>
                <a:gd name="connsiteY5" fmla="*/ 1067730 h 4155642"/>
                <a:gd name="connsiteX6" fmla="*/ 4608036 w 4608036"/>
                <a:gd name="connsiteY6" fmla="*/ 1538574 h 4155642"/>
                <a:gd name="connsiteX7" fmla="*/ 4137192 w 4608036"/>
                <a:gd name="connsiteY7" fmla="*/ 2009418 h 4155642"/>
                <a:gd name="connsiteX8" fmla="*/ 3666348 w 4608036"/>
                <a:gd name="connsiteY8" fmla="*/ 1538574 h 4155642"/>
                <a:gd name="connsiteX9" fmla="*/ 4137192 w 4608036"/>
                <a:gd name="connsiteY9" fmla="*/ 1067730 h 4155642"/>
                <a:gd name="connsiteX10" fmla="*/ 0 w 4608036"/>
                <a:gd name="connsiteY10" fmla="*/ 0 h 4155642"/>
                <a:gd name="connsiteX11" fmla="*/ 3795833 w 4608036"/>
                <a:gd name="connsiteY11" fmla="*/ 0 h 4155642"/>
                <a:gd name="connsiteX12" fmla="*/ 3841595 w 4608036"/>
                <a:gd name="connsiteY12" fmla="*/ 73186 h 4155642"/>
                <a:gd name="connsiteX13" fmla="*/ 3934738 w 4608036"/>
                <a:gd name="connsiteY13" fmla="*/ 385943 h 4155642"/>
                <a:gd name="connsiteX14" fmla="*/ 3463544 w 4608036"/>
                <a:gd name="connsiteY14" fmla="*/ 1479388 h 4155642"/>
                <a:gd name="connsiteX15" fmla="*/ 3697976 w 4608036"/>
                <a:gd name="connsiteY15" fmla="*/ 2152566 h 4155642"/>
                <a:gd name="connsiteX16" fmla="*/ 4453203 w 4608036"/>
                <a:gd name="connsiteY16" fmla="*/ 2717907 h 4155642"/>
                <a:gd name="connsiteX17" fmla="*/ 4496628 w 4608036"/>
                <a:gd name="connsiteY17" fmla="*/ 3226246 h 4155642"/>
                <a:gd name="connsiteX18" fmla="*/ 4496096 w 4608036"/>
                <a:gd name="connsiteY18" fmla="*/ 3225957 h 4155642"/>
                <a:gd name="connsiteX19" fmla="*/ 4451007 w 4608036"/>
                <a:gd name="connsiteY19" fmla="*/ 3316076 h 4155642"/>
                <a:gd name="connsiteX20" fmla="*/ 3823709 w 4608036"/>
                <a:gd name="connsiteY20" fmla="*/ 3546693 h 4155642"/>
                <a:gd name="connsiteX21" fmla="*/ 3248158 w 4608036"/>
                <a:gd name="connsiteY21" fmla="*/ 2922031 h 4155642"/>
                <a:gd name="connsiteX22" fmla="*/ 2530174 w 4608036"/>
                <a:gd name="connsiteY22" fmla="*/ 2860271 h 4155642"/>
                <a:gd name="connsiteX23" fmla="*/ 2016602 w 4608036"/>
                <a:gd name="connsiteY23" fmla="*/ 4003023 h 4155642"/>
                <a:gd name="connsiteX24" fmla="*/ 1217280 w 4608036"/>
                <a:gd name="connsiteY24" fmla="*/ 4085330 h 4155642"/>
                <a:gd name="connsiteX25" fmla="*/ 610283 w 4608036"/>
                <a:gd name="connsiteY25" fmla="*/ 3347934 h 4155642"/>
                <a:gd name="connsiteX26" fmla="*/ 64778 w 4608036"/>
                <a:gd name="connsiteY26" fmla="*/ 3424177 h 4155642"/>
                <a:gd name="connsiteX27" fmla="*/ 0 w 4608036"/>
                <a:gd name="connsiteY27" fmla="*/ 3439842 h 415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08036" h="4155642">
                  <a:moveTo>
                    <a:pt x="2864224" y="3013465"/>
                  </a:moveTo>
                  <a:cubicBezTo>
                    <a:pt x="3046158" y="3013465"/>
                    <a:pt x="3193644" y="3160951"/>
                    <a:pt x="3193644" y="3342885"/>
                  </a:cubicBezTo>
                  <a:cubicBezTo>
                    <a:pt x="3193644" y="3524819"/>
                    <a:pt x="3046158" y="3672305"/>
                    <a:pt x="2864224" y="3672305"/>
                  </a:cubicBezTo>
                  <a:cubicBezTo>
                    <a:pt x="2682290" y="3672305"/>
                    <a:pt x="2534804" y="3524819"/>
                    <a:pt x="2534804" y="3342885"/>
                  </a:cubicBezTo>
                  <a:cubicBezTo>
                    <a:pt x="2534804" y="3160951"/>
                    <a:pt x="2682290" y="3013465"/>
                    <a:pt x="2864224" y="3013465"/>
                  </a:cubicBezTo>
                  <a:close/>
                  <a:moveTo>
                    <a:pt x="4137192" y="1067730"/>
                  </a:moveTo>
                  <a:cubicBezTo>
                    <a:pt x="4397232" y="1067730"/>
                    <a:pt x="4608036" y="1278534"/>
                    <a:pt x="4608036" y="1538574"/>
                  </a:cubicBezTo>
                  <a:cubicBezTo>
                    <a:pt x="4608036" y="1798614"/>
                    <a:pt x="4397232" y="2009418"/>
                    <a:pt x="4137192" y="2009418"/>
                  </a:cubicBezTo>
                  <a:cubicBezTo>
                    <a:pt x="3877152" y="2009418"/>
                    <a:pt x="3666348" y="1798614"/>
                    <a:pt x="3666348" y="1538574"/>
                  </a:cubicBezTo>
                  <a:cubicBezTo>
                    <a:pt x="3666348" y="1278534"/>
                    <a:pt x="3877152" y="1067730"/>
                    <a:pt x="4137192" y="1067730"/>
                  </a:cubicBezTo>
                  <a:close/>
                  <a:moveTo>
                    <a:pt x="0" y="0"/>
                  </a:moveTo>
                  <a:lnTo>
                    <a:pt x="3795833" y="0"/>
                  </a:lnTo>
                  <a:lnTo>
                    <a:pt x="3841595" y="73186"/>
                  </a:lnTo>
                  <a:cubicBezTo>
                    <a:pt x="3894967" y="172063"/>
                    <a:pt x="3928651" y="280143"/>
                    <a:pt x="3934738" y="385943"/>
                  </a:cubicBezTo>
                  <a:cubicBezTo>
                    <a:pt x="3960418" y="832278"/>
                    <a:pt x="3478459" y="955056"/>
                    <a:pt x="3463544" y="1479388"/>
                  </a:cubicBezTo>
                  <a:cubicBezTo>
                    <a:pt x="3453054" y="1845938"/>
                    <a:pt x="3679069" y="2129671"/>
                    <a:pt x="3697976" y="2152566"/>
                  </a:cubicBezTo>
                  <a:cubicBezTo>
                    <a:pt x="3965589" y="2479019"/>
                    <a:pt x="4316509" y="2388300"/>
                    <a:pt x="4453203" y="2717907"/>
                  </a:cubicBezTo>
                  <a:cubicBezTo>
                    <a:pt x="4482150" y="2787623"/>
                    <a:pt x="4575626" y="3013102"/>
                    <a:pt x="4496628" y="3226246"/>
                  </a:cubicBezTo>
                  <a:lnTo>
                    <a:pt x="4496096" y="3225957"/>
                  </a:lnTo>
                  <a:cubicBezTo>
                    <a:pt x="4484372" y="3257587"/>
                    <a:pt x="4469256" y="3287777"/>
                    <a:pt x="4451007" y="3316076"/>
                  </a:cubicBezTo>
                  <a:cubicBezTo>
                    <a:pt x="4320132" y="3518667"/>
                    <a:pt x="4035532" y="3615706"/>
                    <a:pt x="3823709" y="3546693"/>
                  </a:cubicBezTo>
                  <a:cubicBezTo>
                    <a:pt x="3538592" y="3453712"/>
                    <a:pt x="3591223" y="3127434"/>
                    <a:pt x="3248158" y="2922031"/>
                  </a:cubicBezTo>
                  <a:cubicBezTo>
                    <a:pt x="3067991" y="2814166"/>
                    <a:pt x="2749462" y="2730532"/>
                    <a:pt x="2530174" y="2860271"/>
                  </a:cubicBezTo>
                  <a:cubicBezTo>
                    <a:pt x="2163165" y="3077424"/>
                    <a:pt x="2417778" y="3690971"/>
                    <a:pt x="2016602" y="4003023"/>
                  </a:cubicBezTo>
                  <a:cubicBezTo>
                    <a:pt x="1798688" y="4172165"/>
                    <a:pt x="1453297" y="4202389"/>
                    <a:pt x="1217280" y="4085330"/>
                  </a:cubicBezTo>
                  <a:cubicBezTo>
                    <a:pt x="855483" y="3905582"/>
                    <a:pt x="940040" y="3474447"/>
                    <a:pt x="610283" y="3347934"/>
                  </a:cubicBezTo>
                  <a:cubicBezTo>
                    <a:pt x="439259" y="3282322"/>
                    <a:pt x="269119" y="3365698"/>
                    <a:pt x="64778" y="3424177"/>
                  </a:cubicBezTo>
                  <a:lnTo>
                    <a:pt x="0" y="34398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89E0454C-AA4B-D43B-99A1-B41C80DD5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16074" y="0"/>
              <a:ext cx="5122410" cy="2483032"/>
            </a:xfrm>
            <a:custGeom>
              <a:avLst/>
              <a:gdLst>
                <a:gd name="connsiteX0" fmla="*/ 2376185 w 6680315"/>
                <a:gd name="connsiteY0" fmla="*/ 2274739 h 3133080"/>
                <a:gd name="connsiteX1" fmla="*/ 2621677 w 6680315"/>
                <a:gd name="connsiteY1" fmla="*/ 2520231 h 3133080"/>
                <a:gd name="connsiteX2" fmla="*/ 2376185 w 6680315"/>
                <a:gd name="connsiteY2" fmla="*/ 2765723 h 3133080"/>
                <a:gd name="connsiteX3" fmla="*/ 2130693 w 6680315"/>
                <a:gd name="connsiteY3" fmla="*/ 2520231 h 3133080"/>
                <a:gd name="connsiteX4" fmla="*/ 2376185 w 6680315"/>
                <a:gd name="connsiteY4" fmla="*/ 2274739 h 3133080"/>
                <a:gd name="connsiteX5" fmla="*/ 915559 w 6680315"/>
                <a:gd name="connsiteY5" fmla="*/ 0 h 3133080"/>
                <a:gd name="connsiteX6" fmla="*/ 6269857 w 6680315"/>
                <a:gd name="connsiteY6" fmla="*/ 0 h 3133080"/>
                <a:gd name="connsiteX7" fmla="*/ 6333461 w 6680315"/>
                <a:gd name="connsiteY7" fmla="*/ 55051 h 3133080"/>
                <a:gd name="connsiteX8" fmla="*/ 6627820 w 6680315"/>
                <a:gd name="connsiteY8" fmla="*/ 535633 h 3133080"/>
                <a:gd name="connsiteX9" fmla="*/ 5916976 w 6680315"/>
                <a:gd name="connsiteY9" fmla="*/ 1967923 h 3133080"/>
                <a:gd name="connsiteX10" fmla="*/ 5656632 w 6680315"/>
                <a:gd name="connsiteY10" fmla="*/ 2028995 h 3133080"/>
                <a:gd name="connsiteX11" fmla="*/ 5657201 w 6680315"/>
                <a:gd name="connsiteY11" fmla="*/ 2029343 h 3133080"/>
                <a:gd name="connsiteX12" fmla="*/ 4819410 w 6680315"/>
                <a:gd name="connsiteY12" fmla="*/ 2573019 h 3133080"/>
                <a:gd name="connsiteX13" fmla="*/ 4152315 w 6680315"/>
                <a:gd name="connsiteY13" fmla="*/ 3087290 h 3133080"/>
                <a:gd name="connsiteX14" fmla="*/ 2764377 w 6680315"/>
                <a:gd name="connsiteY14" fmla="*/ 2425642 h 3133080"/>
                <a:gd name="connsiteX15" fmla="*/ 2750517 w 6680315"/>
                <a:gd name="connsiteY15" fmla="*/ 2391089 h 3133080"/>
                <a:gd name="connsiteX16" fmla="*/ 2240374 w 6680315"/>
                <a:gd name="connsiteY16" fmla="*/ 2149627 h 3133080"/>
                <a:gd name="connsiteX17" fmla="*/ 2225364 w 6680315"/>
                <a:gd name="connsiteY17" fmla="*/ 2154748 h 3133080"/>
                <a:gd name="connsiteX18" fmla="*/ 1325912 w 6680315"/>
                <a:gd name="connsiteY18" fmla="*/ 2089711 h 3133080"/>
                <a:gd name="connsiteX19" fmla="*/ 824187 w 6680315"/>
                <a:gd name="connsiteY19" fmla="*/ 535061 h 3133080"/>
                <a:gd name="connsiteX20" fmla="*/ 919100 w 6680315"/>
                <a:gd name="connsiteY20" fmla="*/ 16532 h 3133080"/>
                <a:gd name="connsiteX21" fmla="*/ 0 w 6680315"/>
                <a:gd name="connsiteY21" fmla="*/ 0 h 3133080"/>
                <a:gd name="connsiteX22" fmla="*/ 759926 w 6680315"/>
                <a:gd name="connsiteY22" fmla="*/ 0 h 3133080"/>
                <a:gd name="connsiteX23" fmla="*/ 379963 w 6680315"/>
                <a:gd name="connsiteY23" fmla="*/ 379963 h 3133080"/>
                <a:gd name="connsiteX24" fmla="*/ 0 w 6680315"/>
                <a:gd name="connsiteY24" fmla="*/ 0 h 313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80315" h="3133080">
                  <a:moveTo>
                    <a:pt x="2376185" y="2274739"/>
                  </a:moveTo>
                  <a:cubicBezTo>
                    <a:pt x="2511766" y="2274739"/>
                    <a:pt x="2621677" y="2384650"/>
                    <a:pt x="2621677" y="2520231"/>
                  </a:cubicBezTo>
                  <a:cubicBezTo>
                    <a:pt x="2621677" y="2655812"/>
                    <a:pt x="2511766" y="2765723"/>
                    <a:pt x="2376185" y="2765723"/>
                  </a:cubicBezTo>
                  <a:cubicBezTo>
                    <a:pt x="2240604" y="2765723"/>
                    <a:pt x="2130693" y="2655812"/>
                    <a:pt x="2130693" y="2520231"/>
                  </a:cubicBezTo>
                  <a:cubicBezTo>
                    <a:pt x="2130693" y="2384650"/>
                    <a:pt x="2240604" y="2274739"/>
                    <a:pt x="2376185" y="2274739"/>
                  </a:cubicBezTo>
                  <a:close/>
                  <a:moveTo>
                    <a:pt x="915559" y="0"/>
                  </a:moveTo>
                  <a:lnTo>
                    <a:pt x="6269857" y="0"/>
                  </a:lnTo>
                  <a:lnTo>
                    <a:pt x="6333461" y="55051"/>
                  </a:lnTo>
                  <a:cubicBezTo>
                    <a:pt x="6467804" y="186497"/>
                    <a:pt x="6570056" y="350740"/>
                    <a:pt x="6627820" y="535633"/>
                  </a:cubicBezTo>
                  <a:cubicBezTo>
                    <a:pt x="6812129" y="1122863"/>
                    <a:pt x="6495949" y="1759672"/>
                    <a:pt x="5916976" y="1967923"/>
                  </a:cubicBezTo>
                  <a:cubicBezTo>
                    <a:pt x="5832813" y="1998168"/>
                    <a:pt x="5745467" y="2018689"/>
                    <a:pt x="5656632" y="2028995"/>
                  </a:cubicBezTo>
                  <a:lnTo>
                    <a:pt x="5657201" y="2029343"/>
                  </a:lnTo>
                  <a:cubicBezTo>
                    <a:pt x="5308450" y="2070037"/>
                    <a:pt x="4998668" y="2271133"/>
                    <a:pt x="4819410" y="2573019"/>
                  </a:cubicBezTo>
                  <a:cubicBezTo>
                    <a:pt x="4670050" y="2822633"/>
                    <a:pt x="4431704" y="3006386"/>
                    <a:pt x="4152315" y="3087290"/>
                  </a:cubicBezTo>
                  <a:cubicBezTo>
                    <a:pt x="3592036" y="3250782"/>
                    <a:pt x="2989950" y="2964019"/>
                    <a:pt x="2764377" y="2425642"/>
                  </a:cubicBezTo>
                  <a:cubicBezTo>
                    <a:pt x="2759551" y="2414135"/>
                    <a:pt x="2754885" y="2402573"/>
                    <a:pt x="2750517" y="2391089"/>
                  </a:cubicBezTo>
                  <a:cubicBezTo>
                    <a:pt x="2672611" y="2187301"/>
                    <a:pt x="2445841" y="2076373"/>
                    <a:pt x="2240374" y="2149627"/>
                  </a:cubicBezTo>
                  <a:cubicBezTo>
                    <a:pt x="2235371" y="2151333"/>
                    <a:pt x="2230368" y="2153040"/>
                    <a:pt x="2225364" y="2154748"/>
                  </a:cubicBezTo>
                  <a:cubicBezTo>
                    <a:pt x="1929107" y="2255822"/>
                    <a:pt x="1604512" y="2232327"/>
                    <a:pt x="1325912" y="2089711"/>
                  </a:cubicBezTo>
                  <a:cubicBezTo>
                    <a:pt x="758058" y="1798925"/>
                    <a:pt x="533439" y="1102920"/>
                    <a:pt x="824187" y="535061"/>
                  </a:cubicBezTo>
                  <a:cubicBezTo>
                    <a:pt x="906824" y="374161"/>
                    <a:pt x="939105" y="193647"/>
                    <a:pt x="919100" y="16532"/>
                  </a:cubicBezTo>
                  <a:close/>
                  <a:moveTo>
                    <a:pt x="0" y="0"/>
                  </a:moveTo>
                  <a:lnTo>
                    <a:pt x="759926" y="0"/>
                  </a:lnTo>
                  <a:cubicBezTo>
                    <a:pt x="759926" y="209848"/>
                    <a:pt x="589811" y="379963"/>
                    <a:pt x="379963" y="379963"/>
                  </a:cubicBezTo>
                  <a:cubicBezTo>
                    <a:pt x="170115" y="379963"/>
                    <a:pt x="0" y="20984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D4F03486-C085-6138-5879-1971C8CCAD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13412" y="0"/>
              <a:ext cx="3275540" cy="3193212"/>
            </a:xfrm>
            <a:custGeom>
              <a:avLst/>
              <a:gdLst>
                <a:gd name="connsiteX0" fmla="*/ 356965 w 4755826"/>
                <a:gd name="connsiteY0" fmla="*/ 1510747 h 4636292"/>
                <a:gd name="connsiteX1" fmla="*/ 633073 w 4755826"/>
                <a:gd name="connsiteY1" fmla="*/ 1786855 h 4636292"/>
                <a:gd name="connsiteX2" fmla="*/ 356965 w 4755826"/>
                <a:gd name="connsiteY2" fmla="*/ 2062963 h 4636292"/>
                <a:gd name="connsiteX3" fmla="*/ 80857 w 4755826"/>
                <a:gd name="connsiteY3" fmla="*/ 1786855 h 4636292"/>
                <a:gd name="connsiteX4" fmla="*/ 356965 w 4755826"/>
                <a:gd name="connsiteY4" fmla="*/ 1510747 h 4636292"/>
                <a:gd name="connsiteX5" fmla="*/ 596573 w 4755826"/>
                <a:gd name="connsiteY5" fmla="*/ 0 h 4636292"/>
                <a:gd name="connsiteX6" fmla="*/ 4755826 w 4755826"/>
                <a:gd name="connsiteY6" fmla="*/ 0 h 4636292"/>
                <a:gd name="connsiteX7" fmla="*/ 4755826 w 4755826"/>
                <a:gd name="connsiteY7" fmla="*/ 3811763 h 4636292"/>
                <a:gd name="connsiteX8" fmla="*/ 4741436 w 4755826"/>
                <a:gd name="connsiteY8" fmla="*/ 3805391 h 4636292"/>
                <a:gd name="connsiteX9" fmla="*/ 4472311 w 4755826"/>
                <a:gd name="connsiteY9" fmla="*/ 3792619 h 4636292"/>
                <a:gd name="connsiteX10" fmla="*/ 3645297 w 4755826"/>
                <a:gd name="connsiteY10" fmla="*/ 4545251 h 4636292"/>
                <a:gd name="connsiteX11" fmla="*/ 2743181 w 4755826"/>
                <a:gd name="connsiteY11" fmla="*/ 4497419 h 4636292"/>
                <a:gd name="connsiteX12" fmla="*/ 2044123 w 4755826"/>
                <a:gd name="connsiteY12" fmla="*/ 3902154 h 4636292"/>
                <a:gd name="connsiteX13" fmla="*/ 443230 w 4755826"/>
                <a:gd name="connsiteY13" fmla="*/ 4052449 h 4636292"/>
                <a:gd name="connsiteX14" fmla="*/ 4237 w 4755826"/>
                <a:gd name="connsiteY14" fmla="*/ 3104110 h 4636292"/>
                <a:gd name="connsiteX15" fmla="*/ 809700 w 4755826"/>
                <a:gd name="connsiteY15" fmla="*/ 1782672 h 4636292"/>
                <a:gd name="connsiteX16" fmla="*/ 71276 w 4755826"/>
                <a:gd name="connsiteY16" fmla="*/ 805894 h 4636292"/>
                <a:gd name="connsiteX17" fmla="*/ 596555 w 4755826"/>
                <a:gd name="connsiteY17" fmla="*/ 56 h 4636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755826" h="4636292">
                  <a:moveTo>
                    <a:pt x="356965" y="1510747"/>
                  </a:moveTo>
                  <a:cubicBezTo>
                    <a:pt x="509455" y="1510747"/>
                    <a:pt x="633073" y="1634365"/>
                    <a:pt x="633073" y="1786855"/>
                  </a:cubicBezTo>
                  <a:cubicBezTo>
                    <a:pt x="633073" y="1939345"/>
                    <a:pt x="509455" y="2062963"/>
                    <a:pt x="356965" y="2062963"/>
                  </a:cubicBezTo>
                  <a:cubicBezTo>
                    <a:pt x="204475" y="2062963"/>
                    <a:pt x="80857" y="1939345"/>
                    <a:pt x="80857" y="1786855"/>
                  </a:cubicBezTo>
                  <a:cubicBezTo>
                    <a:pt x="80857" y="1634365"/>
                    <a:pt x="204475" y="1510747"/>
                    <a:pt x="356965" y="1510747"/>
                  </a:cubicBezTo>
                  <a:close/>
                  <a:moveTo>
                    <a:pt x="596573" y="0"/>
                  </a:moveTo>
                  <a:lnTo>
                    <a:pt x="4755826" y="0"/>
                  </a:lnTo>
                  <a:lnTo>
                    <a:pt x="4755826" y="3811763"/>
                  </a:lnTo>
                  <a:lnTo>
                    <a:pt x="4741436" y="3805391"/>
                  </a:lnTo>
                  <a:cubicBezTo>
                    <a:pt x="4658853" y="3777264"/>
                    <a:pt x="4571441" y="3767265"/>
                    <a:pt x="4472311" y="3792619"/>
                  </a:cubicBezTo>
                  <a:cubicBezTo>
                    <a:pt x="4143272" y="3876780"/>
                    <a:pt x="4072005" y="4319983"/>
                    <a:pt x="3645297" y="4545251"/>
                  </a:cubicBezTo>
                  <a:cubicBezTo>
                    <a:pt x="3326314" y="4713713"/>
                    <a:pt x="3049499" y="4619025"/>
                    <a:pt x="2743181" y="4497419"/>
                  </a:cubicBezTo>
                  <a:cubicBezTo>
                    <a:pt x="2329337" y="4332934"/>
                    <a:pt x="2392121" y="4055114"/>
                    <a:pt x="2044123" y="3902154"/>
                  </a:cubicBezTo>
                  <a:cubicBezTo>
                    <a:pt x="1449035" y="3640479"/>
                    <a:pt x="945081" y="4309626"/>
                    <a:pt x="443230" y="4052449"/>
                  </a:cubicBezTo>
                  <a:cubicBezTo>
                    <a:pt x="133616" y="3893621"/>
                    <a:pt x="-28889" y="3449683"/>
                    <a:pt x="4237" y="3104110"/>
                  </a:cubicBezTo>
                  <a:cubicBezTo>
                    <a:pt x="68675" y="2433787"/>
                    <a:pt x="853966" y="2271030"/>
                    <a:pt x="809700" y="1782672"/>
                  </a:cubicBezTo>
                  <a:cubicBezTo>
                    <a:pt x="768799" y="1331417"/>
                    <a:pt x="77721" y="1250460"/>
                    <a:pt x="71276" y="805894"/>
                  </a:cubicBezTo>
                  <a:cubicBezTo>
                    <a:pt x="66307" y="459384"/>
                    <a:pt x="480827" y="267363"/>
                    <a:pt x="596555" y="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8C3837F6-32D9-BE5C-BE70-25B12B49F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3314203"/>
            <a:ext cx="6879918" cy="2800349"/>
          </a:xfrm>
        </p:spPr>
        <p:txBody>
          <a:bodyPr anchor="ctr">
            <a:normAutofit/>
          </a:bodyPr>
          <a:lstStyle/>
          <a:p>
            <a:r>
              <a:rPr lang="nl-NL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In gesprek met je ouders/verzorgers</a:t>
            </a:r>
          </a:p>
        </p:txBody>
      </p:sp>
      <p:pic>
        <p:nvPicPr>
          <p:cNvPr id="27" name="Afbeelding 26" descr="Afbeelding met clipart, tekening, Graphics, illustratie&#10;&#10;Automatisch gegenereerde beschrijving">
            <a:extLst>
              <a:ext uri="{FF2B5EF4-FFF2-40B4-BE49-F238E27FC236}">
                <a16:creationId xmlns:a16="http://schemas.microsoft.com/office/drawing/2014/main" id="{0E403AAB-9E90-4307-5331-D0F7F5BCB6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04" y="208427"/>
            <a:ext cx="2123393" cy="224104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51E6C22B-074A-0AD8-AC48-ED5D5DEEA7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8471" y="0"/>
            <a:ext cx="2241048" cy="2050559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6AC8BF4D-1A83-A743-7B08-855A63031D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97975" y="527776"/>
            <a:ext cx="2241048" cy="1602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518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71D93-1DF1-E270-960C-4790F19B4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D8BA5E-FA23-F9FC-4D74-57F06C6CF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116001"/>
            <a:ext cx="10972800" cy="1325563"/>
          </a:xfrm>
        </p:spPr>
        <p:txBody>
          <a:bodyPr>
            <a:normAutofit/>
          </a:bodyPr>
          <a:lstStyle/>
          <a:p>
            <a:r>
              <a:rPr lang="nl-NL"/>
              <a:t>De presentatie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A80556-C59B-9CD2-7A04-E167D586B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endParaRPr lang="nl-NL"/>
          </a:p>
          <a:p>
            <a:r>
              <a:rPr lang="nl-NL" b="1"/>
              <a:t>Je maakt een korte presentatie met 4 sheets:</a:t>
            </a:r>
          </a:p>
          <a:p>
            <a:pPr marL="457200" indent="-457200">
              <a:buFont typeface="+mj-lt"/>
              <a:buAutoNum type="arabicPeriod"/>
            </a:pPr>
            <a:r>
              <a:rPr lang="nl-NL"/>
              <a:t>Welke opleiding vind je ouder bij je passen en waarom.</a:t>
            </a:r>
          </a:p>
          <a:p>
            <a:pPr marL="457200" indent="-457200">
              <a:buFont typeface="+mj-lt"/>
              <a:buAutoNum type="arabicPeriod"/>
            </a:pPr>
            <a:r>
              <a:rPr lang="nl-NL"/>
              <a:t>Wat vindt je ouder het belangrijkste bij je studiekeuze</a:t>
            </a:r>
          </a:p>
          <a:p>
            <a:pPr marL="457200" indent="-457200">
              <a:buFont typeface="+mj-lt"/>
              <a:buAutoNum type="arabicPeriod"/>
            </a:pPr>
            <a:r>
              <a:rPr lang="nl-NL"/>
              <a:t>Welke opleiding(en) lijken jou leuk. </a:t>
            </a:r>
          </a:p>
          <a:p>
            <a:pPr marL="457200" indent="-457200">
              <a:buFont typeface="+mj-lt"/>
              <a:buAutoNum type="arabicPeriod"/>
            </a:pPr>
            <a:r>
              <a:rPr lang="nl-NL"/>
              <a:t>Hoe maakt je ouder een keuze en hoe maak jij de keuze. Wat is het verschil</a:t>
            </a:r>
          </a:p>
          <a:p>
            <a:pPr marL="457200" indent="-457200">
              <a:buFont typeface="+mj-lt"/>
              <a:buAutoNum type="arabicPeriod"/>
            </a:pPr>
            <a:r>
              <a:rPr lang="nl-NL"/>
              <a:t>Wat heb je geleerd van dit gesprek?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87E74EF-2341-6AFD-2199-CCAA16B0D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E4860CEC-C194-F158-CF97-EFC8C55844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690" y="278676"/>
            <a:ext cx="997597" cy="127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830096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9094ed71-ad37-40d4-b95a-d4271a6f83fc" ContentTypeId="0x0101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957a39-1f62-4cef-935a-f664fa9bc04c">
      <Terms xmlns="http://schemas.microsoft.com/office/infopath/2007/PartnerControls"/>
    </lcf76f155ced4ddcb4097134ff3c332f>
    <TaxCatchAll xmlns="9281fe5b-abce-4aec-9403-dcdb2cb047d7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24DE0223BBD64DA880C2297F0A87F3" ma:contentTypeVersion="17" ma:contentTypeDescription="Een nieuw document maken." ma:contentTypeScope="" ma:versionID="174dd5474acf18e59ff08858de450cf2">
  <xsd:schema xmlns:xsd="http://www.w3.org/2001/XMLSchema" xmlns:xs="http://www.w3.org/2001/XMLSchema" xmlns:p="http://schemas.microsoft.com/office/2006/metadata/properties" xmlns:ns2="0b957a39-1f62-4cef-935a-f664fa9bc04c" xmlns:ns3="9281fe5b-abce-4aec-9403-dcdb2cb047d7" targetNamespace="http://schemas.microsoft.com/office/2006/metadata/properties" ma:root="true" ma:fieldsID="b7f4f3d652f6f9bdad7cc2bb6e9622ca" ns2:_="" ns3:_="">
    <xsd:import namespace="0b957a39-1f62-4cef-935a-f664fa9bc04c"/>
    <xsd:import namespace="9281fe5b-abce-4aec-9403-dcdb2cb047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957a39-1f62-4cef-935a-f664fa9bc0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Afbeeldingtags" ma:readOnly="false" ma:fieldId="{5cf76f15-5ced-4ddc-b409-7134ff3c332f}" ma:taxonomyMulti="true" ma:sspId="9094ed71-ad37-40d4-b95a-d4271a6f83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1fe5b-abce-4aec-9403-dcdb2cb047d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6212e56c-6e5c-4bee-b13a-1b778d3e41a7}" ma:internalName="TaxCatchAll" ma:showField="CatchAllData" ma:web="9281fe5b-abce-4aec-9403-dcdb2cb047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4F8FE9-7A58-4132-8A7B-640F61BF6B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AB48EE-32A4-4F94-9610-1E6852B421DB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8C3DB6D7-5297-4F17-9A34-6624711B21AC}">
  <ds:schemaRefs>
    <ds:schemaRef ds:uri="0b957a39-1f62-4cef-935a-f664fa9bc04c"/>
    <ds:schemaRef ds:uri="9281fe5b-abce-4aec-9403-dcdb2cb047d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DC7735A8-1284-496A-88C4-CC5BA056AE6A}">
  <ds:schemaRefs>
    <ds:schemaRef ds:uri="0b957a39-1f62-4cef-935a-f664fa9bc04c"/>
    <ds:schemaRef ds:uri="9281fe5b-abce-4aec-9403-dcdb2cb047d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a3b68aaf-f349-420a-94c0-e0e7e56b73e0}" enabled="0" method="" siteId="{a3b68aaf-f349-420a-94c0-e0e7e56b73e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777</Words>
  <Application>Microsoft Office PowerPoint</Application>
  <PresentationFormat>Breedbeeld</PresentationFormat>
  <Paragraphs>99</Paragraphs>
  <Slides>10</Slides>
  <Notes>9</Notes>
  <HiddenSlides>1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7" baseType="lpstr">
      <vt:lpstr>Aptos</vt:lpstr>
      <vt:lpstr>Arial</vt:lpstr>
      <vt:lpstr>Avenir Next LT Pro</vt:lpstr>
      <vt:lpstr>Calibri</vt:lpstr>
      <vt:lpstr>Posterama</vt:lpstr>
      <vt:lpstr>Wingdings</vt:lpstr>
      <vt:lpstr>SplashVTI</vt:lpstr>
      <vt:lpstr>Tips voor de docent bij het uitvoeren van deze les:</vt:lpstr>
      <vt:lpstr>In gesprek met je ouders/verzorgers over studiekeuze</vt:lpstr>
      <vt:lpstr>Wat ga je deze les doen?</vt:lpstr>
      <vt:lpstr>Welke moeilijke woorden kom je tegen?</vt:lpstr>
      <vt:lpstr>Uitleg les</vt:lpstr>
      <vt:lpstr>Opdracht</vt:lpstr>
      <vt:lpstr>Werkblad</vt:lpstr>
      <vt:lpstr>In gesprek met je ouders/verzorgers</vt:lpstr>
      <vt:lpstr>De presentatie</vt:lpstr>
      <vt:lpstr>Nabespreken en/of reflecteren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 Zijffers</dc:creator>
  <cp:lastModifiedBy>Michel Zijffers</cp:lastModifiedBy>
  <cp:revision>2</cp:revision>
  <dcterms:created xsi:type="dcterms:W3CDTF">2024-09-24T10:43:43Z</dcterms:created>
  <dcterms:modified xsi:type="dcterms:W3CDTF">2026-02-10T16:13:35Z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0x0101009724DE0223BBD64DA880C2297F0A87F3</vt:lpwstr>
  </property>
  <property fmtid="{D5CDD505-2E9C-101B-9397-08002B2CF9AE}" pid="3" name="MediaServiceImageTags">
    <vt:lpwstr/>
  </property>
</Properties>
</file>